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3"/>
    <p:sldId id="257" r:id="rId4"/>
    <p:sldId id="258" r:id="rId5"/>
    <p:sldId id="276" r:id="rId6"/>
    <p:sldId id="260" r:id="rId7"/>
    <p:sldId id="259" r:id="rId8"/>
    <p:sldId id="261" r:id="rId9"/>
    <p:sldId id="262" r:id="rId10"/>
    <p:sldId id="263" r:id="rId11"/>
    <p:sldId id="264" r:id="rId12"/>
    <p:sldId id="265" r:id="rId13"/>
    <p:sldId id="266" r:id="rId14"/>
    <p:sldId id="267" r:id="rId15"/>
    <p:sldId id="268" r:id="rId16"/>
    <p:sldId id="269" r:id="rId17"/>
    <p:sldId id="270" r:id="rId18"/>
    <p:sldId id="271" r:id="rId20"/>
    <p:sldId id="272" r:id="rId21"/>
    <p:sldId id="273" r:id="rId22"/>
    <p:sldId id="274" r:id="rId23"/>
    <p:sldId id="275" r:id="rId24"/>
    <p:sldId id="303" r:id="rId25"/>
    <p:sldId id="277" r:id="rId26"/>
    <p:sldId id="289" r:id="rId27"/>
    <p:sldId id="290" r:id="rId28"/>
    <p:sldId id="291" r:id="rId29"/>
    <p:sldId id="292" r:id="rId30"/>
    <p:sldId id="293" r:id="rId31"/>
    <p:sldId id="294" r:id="rId32"/>
    <p:sldId id="295" r:id="rId33"/>
    <p:sldId id="297" r:id="rId34"/>
    <p:sldId id="298" r:id="rId35"/>
    <p:sldId id="299" r:id="rId36"/>
    <p:sldId id="300" r:id="rId37"/>
    <p:sldId id="301" r:id="rId38"/>
    <p:sldId id="304" r:id="rId39"/>
    <p:sldId id="305" r:id="rId40"/>
    <p:sldId id="306" r:id="rId41"/>
    <p:sldId id="307" r:id="rId42"/>
    <p:sldId id="308" r:id="rId43"/>
    <p:sldId id="296" r:id="rId44"/>
    <p:sldId id="278" r:id="rId45"/>
    <p:sldId id="279" r:id="rId46"/>
    <p:sldId id="280"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8" d="100"/>
          <a:sy n="88" d="100"/>
        </p:scale>
        <p:origin x="46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0" Type="http://schemas.openxmlformats.org/officeDocument/2006/relationships/tableStyles" Target="tableStyles.xml"/><Relationship Id="rId5" Type="http://schemas.openxmlformats.org/officeDocument/2006/relationships/slide" Target="slides/slide3.xml"/><Relationship Id="rId49" Type="http://schemas.openxmlformats.org/officeDocument/2006/relationships/viewProps" Target="viewProps.xml"/><Relationship Id="rId48" Type="http://schemas.openxmlformats.org/officeDocument/2006/relationships/presProps" Target="presProps.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notesMaster" Target="notesMasters/notesMaster1.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ADBF68-A6FD-48DF-8937-DCB96E9DCED0}"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94C583-11CF-41BE-A616-5211D47C5FC0}"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B94C583-11CF-41BE-A616-5211D47C5FC0}" type="slidenum">
              <a:rPr lang="en-IN" smtClean="0"/>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0CEB2FDB-6504-40A1-8F83-9E4229F3E375}" type="datetimeFigureOut">
              <a:rPr lang="en-IN" smtClean="0"/>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B488FB80-D91B-455D-AA85-4FBA5494CA0A}"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0CEB2FDB-6504-40A1-8F83-9E4229F3E375}"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0CEB2FDB-6504-40A1-8F83-9E4229F3E37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panose="020B0604020202020204"/>
                <a:cs typeface="Arial" panose="020B0604020202020204"/>
              </a:rPr>
              <a:t>“</a:t>
            </a:r>
            <a:endParaRPr lang="en-US" sz="9600" b="0" i="0" dirty="0">
              <a:solidFill>
                <a:schemeClr val="accent1">
                  <a:lumMod val="60000"/>
                  <a:lumOff val="40000"/>
                </a:schemeClr>
              </a:solidFill>
              <a:latin typeface="Arial" panose="020B0604020202020204"/>
              <a:cs typeface="Arial" panose="020B0604020202020204"/>
            </a:endParaRP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panose="020B0604020202020204"/>
                <a:cs typeface="Arial" panose="020B0604020202020204"/>
              </a:rPr>
              <a:t>”</a:t>
            </a:r>
            <a:endParaRPr lang="en-US" sz="9600" b="0" i="0" dirty="0">
              <a:solidFill>
                <a:schemeClr val="accent1">
                  <a:lumMod val="60000"/>
                  <a:lumOff val="40000"/>
                </a:schemeClr>
              </a:solidFill>
              <a:latin typeface="Arial" panose="020B0604020202020204"/>
              <a:cs typeface="Arial" panose="020B0604020202020204"/>
            </a:endParaRP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0CEB2FDB-6504-40A1-8F83-9E4229F3E37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0CEB2FDB-6504-40A1-8F83-9E4229F3E37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0CEB2FDB-6504-40A1-8F83-9E4229F3E375}"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0CEB2FDB-6504-40A1-8F83-9E4229F3E375}" type="datetimeFigureOut">
              <a:rPr lang="en-IN" smtClean="0"/>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0CEB2FDB-6504-40A1-8F83-9E4229F3E37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0CEB2FDB-6504-40A1-8F83-9E4229F3E37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0CEB2FDB-6504-40A1-8F83-9E4229F3E37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0CEB2FDB-6504-40A1-8F83-9E4229F3E37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0CEB2FDB-6504-40A1-8F83-9E4229F3E375}"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0CEB2FDB-6504-40A1-8F83-9E4229F3E375}"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CEB2FDB-6504-40A1-8F83-9E4229F3E375}"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EB2FDB-6504-40A1-8F83-9E4229F3E375}"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0CEB2FDB-6504-40A1-8F83-9E4229F3E375}"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0CEB2FDB-6504-40A1-8F83-9E4229F3E375}"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488FB80-D91B-455D-AA85-4FBA5494CA0A}"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jpe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8">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0CEB2FDB-6504-40A1-8F83-9E4229F3E375}" type="datetimeFigureOut">
              <a:rPr lang="en-IN" smtClean="0"/>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B488FB80-D91B-455D-AA85-4FBA5494CA0A}"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nodejs.org/dist/v16.16.0/node-v16.16.0-x64.msi" TargetMode="External"/><Relationship Id="rId2" Type="http://schemas.openxmlformats.org/officeDocument/2006/relationships/hyperlink" Target="https://nodejs.org/dist/v16.16.0/node-v16.16.0-x86.msi" TargetMode="External"/><Relationship Id="rId1" Type="http://schemas.openxmlformats.org/officeDocument/2006/relationships/hyperlink" Target="https://nodejs.org/"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Introduction to Programming</a:t>
            </a:r>
            <a:endParaRPr lang="en-IN" dirty="0"/>
          </a:p>
        </p:txBody>
      </p:sp>
      <p:sp>
        <p:nvSpPr>
          <p:cNvPr id="3" name="Subtitle 2"/>
          <p:cNvSpPr>
            <a:spLocks noGrp="1"/>
          </p:cNvSpPr>
          <p:nvPr>
            <p:ph type="subTitle" idx="1"/>
          </p:nvPr>
        </p:nvSpPr>
        <p:spPr/>
        <p:txBody>
          <a:bodyPr/>
          <a:lstStyle/>
          <a:p>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Inheritance </a:t>
            </a:r>
            <a:br>
              <a:rPr lang="en-IN" dirty="0"/>
            </a:br>
            <a:endParaRPr lang="en-IN" dirty="0"/>
          </a:p>
        </p:txBody>
      </p:sp>
      <p:pic>
        <p:nvPicPr>
          <p:cNvPr id="5" name="Picture Placeholder 4"/>
          <p:cNvPicPr>
            <a:picLocks noGrp="1" noChangeAspect="1"/>
          </p:cNvPicPr>
          <p:nvPr>
            <p:ph type="pic" idx="1"/>
          </p:nvPr>
        </p:nvPicPr>
        <p:blipFill rotWithShape="1">
          <a:blip r:embed="rId1"/>
          <a:srcRect l="-5178" t="5877" r="10600"/>
          <a:stretch>
            <a:fillRect/>
          </a:stretch>
        </p:blipFill>
        <p:spPr>
          <a:xfrm>
            <a:off x="6095999" y="1187116"/>
            <a:ext cx="4941045" cy="4812631"/>
          </a:xfrm>
          <a:prstGeom prst="rect">
            <a:avLst/>
          </a:prstGeom>
        </p:spPr>
      </p:pic>
      <p:sp>
        <p:nvSpPr>
          <p:cNvPr id="3" name="Content Placeholder 2"/>
          <p:cNvSpPr>
            <a:spLocks noGrp="1"/>
          </p:cNvSpPr>
          <p:nvPr>
            <p:ph type="body" sz="half" idx="2"/>
          </p:nvPr>
        </p:nvSpPr>
        <p:spPr/>
        <p:txBody>
          <a:bodyPr>
            <a:normAutofit fontScale="55000" lnSpcReduction="20000"/>
          </a:bodyPr>
          <a:lstStyle/>
          <a:p>
            <a:pPr marL="342900" lvl="0" indent="-342900" algn="just">
              <a:lnSpc>
                <a:spcPct val="115000"/>
              </a:lnSpc>
              <a:spcAft>
                <a:spcPts val="1000"/>
              </a:spcAft>
              <a:buFont typeface="Arial" panose="020B0604020202020204" pitchFamily="34" charset="0"/>
              <a:buChar char="*"/>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The ability to create a new class from an existing class is called Inheritance. </a:t>
            </a:r>
            <a:endParaRPr lang="en-IN" sz="1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Using inheritance, we can create a Child class from a Parent class such that it inherits the properties and methods of the parent class and can have its own additional properties and methods. </a:t>
            </a:r>
            <a:endParaRPr lang="en-IN" sz="1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Polymorphism </a:t>
            </a:r>
            <a:br>
              <a:rPr lang="en-IN" dirty="0"/>
            </a:br>
            <a:endParaRPr lang="en-IN" dirty="0"/>
          </a:p>
        </p:txBody>
      </p:sp>
      <p:pic>
        <p:nvPicPr>
          <p:cNvPr id="5" name="Picture Placeholder 4"/>
          <p:cNvPicPr>
            <a:picLocks noGrp="1" noChangeAspect="1"/>
          </p:cNvPicPr>
          <p:nvPr>
            <p:ph type="pic" idx="1"/>
          </p:nvPr>
        </p:nvPicPr>
        <p:blipFill rotWithShape="1">
          <a:blip r:embed="rId1"/>
          <a:srcRect l="-2667" t="6930" r="18936" b="7456"/>
          <a:stretch>
            <a:fillRect/>
          </a:stretch>
        </p:blipFill>
        <p:spPr>
          <a:xfrm>
            <a:off x="6096000" y="1331495"/>
            <a:ext cx="4796590" cy="4812631"/>
          </a:xfrm>
          <a:prstGeom prst="rect">
            <a:avLst/>
          </a:prstGeom>
        </p:spPr>
      </p:pic>
      <p:sp>
        <p:nvSpPr>
          <p:cNvPr id="3" name="Content Placeholder 2"/>
          <p:cNvSpPr>
            <a:spLocks noGrp="1"/>
          </p:cNvSpPr>
          <p:nvPr>
            <p:ph type="body" sz="half" idx="2"/>
          </p:nvPr>
        </p:nvSpPr>
        <p:spPr/>
        <p:txBody>
          <a:bodyPr>
            <a:normAutofit fontScale="70000" lnSpcReduction="20000"/>
          </a:bodyPr>
          <a:lstStyle/>
          <a:p>
            <a:pPr marL="342900" lvl="0" indent="-342900" algn="just">
              <a:lnSpc>
                <a:spcPct val="115000"/>
              </a:lnSpc>
              <a:spcAft>
                <a:spcPts val="1000"/>
              </a:spcAft>
              <a:buFont typeface="Arial" panose="020B0604020202020204" pitchFamily="34" charset="0"/>
              <a:buChar char="*"/>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The word polymorphism means having many forms. </a:t>
            </a:r>
            <a:endParaRPr lang="en-IN" sz="1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Polymorphism occurs when there is a hierarchy of classes and they are related by inheritance. </a:t>
            </a:r>
            <a:endParaRPr lang="en-IN" sz="1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structure</a:t>
            </a:r>
            <a:endParaRPr lang="en-IN" dirty="0"/>
          </a:p>
        </p:txBody>
      </p:sp>
      <p:sp>
        <p:nvSpPr>
          <p:cNvPr id="3" name="Content Placeholder 2"/>
          <p:cNvSpPr>
            <a:spLocks noGrp="1"/>
          </p:cNvSpPr>
          <p:nvPr>
            <p:ph idx="1"/>
          </p:nvPr>
        </p:nvSpPr>
        <p:spPr/>
        <p:txBody>
          <a:bodyPr/>
          <a:lstStyle/>
          <a:p>
            <a:pPr marL="0" indent="0" algn="just">
              <a:lnSpc>
                <a:spcPct val="115000"/>
              </a:lnSpc>
              <a:spcAft>
                <a:spcPts val="1000"/>
              </a:spcAft>
              <a:buNone/>
            </a:pP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Data structure is a particular way of storing and organizing data in a computer so that it can be used efficiently.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eg</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Array, stack, tree, heap, hash table.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structure</a:t>
            </a:r>
            <a:endParaRPr lang="en-IN" dirty="0"/>
          </a:p>
        </p:txBody>
      </p:sp>
      <p:pic>
        <p:nvPicPr>
          <p:cNvPr id="4" name="Content Placeholder 3"/>
          <p:cNvPicPr>
            <a:picLocks noGrp="1" noChangeAspect="1"/>
          </p:cNvPicPr>
          <p:nvPr>
            <p:ph idx="1"/>
          </p:nvPr>
        </p:nvPicPr>
        <p:blipFill>
          <a:blip r:embed="rId1"/>
          <a:stretch>
            <a:fillRect/>
          </a:stretch>
        </p:blipFill>
        <p:spPr>
          <a:xfrm>
            <a:off x="978569" y="2534653"/>
            <a:ext cx="9545052" cy="389823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 Stack</a:t>
            </a:r>
            <a:endParaRPr lang="en-IN" dirty="0"/>
          </a:p>
        </p:txBody>
      </p:sp>
      <p:sp>
        <p:nvSpPr>
          <p:cNvPr id="3" name="Content Placeholder 2"/>
          <p:cNvSpPr>
            <a:spLocks noGrp="1"/>
          </p:cNvSpPr>
          <p:nvPr>
            <p:ph idx="1"/>
          </p:nvPr>
        </p:nvSpPr>
        <p:spPr/>
        <p:txBody>
          <a:bodyPr/>
          <a:lstStyle/>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 stack is a particular data type or collection in which the main operations are the addition of an item, known as push, and removal of it, known as pop.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Stacks implement a </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LIFO </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(Last In First Out) structure which means that the last element added to the structure must be the first one to be removed.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293600" y="4311650"/>
            <a:ext cx="2484120" cy="174498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Queue </a:t>
            </a:r>
            <a:endParaRPr lang="en-IN" dirty="0"/>
          </a:p>
        </p:txBody>
      </p:sp>
      <p:sp>
        <p:nvSpPr>
          <p:cNvPr id="3" name="Content Placeholder 2"/>
          <p:cNvSpPr>
            <a:spLocks noGrp="1"/>
          </p:cNvSpPr>
          <p:nvPr>
            <p:ph idx="1"/>
          </p:nvPr>
        </p:nvSpPr>
        <p:spPr/>
        <p:txBody>
          <a:bodyPr/>
          <a:lstStyle/>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Queues are collection that keep objects in a certain order while applying the FIFO (First in First out) format. It is just like a line of people, except that data doesn't cut in it.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Adds an item at the front of the queue. The process is the same as PUSH from stack, but I changed for the sake of the exercise.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3779920" y="4357525"/>
            <a:ext cx="3262564" cy="152680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Linked list</a:t>
            </a:r>
            <a:endParaRPr lang="en-IN" dirty="0"/>
          </a:p>
        </p:txBody>
      </p:sp>
      <p:sp>
        <p:nvSpPr>
          <p:cNvPr id="3" name="Content Placeholder 2"/>
          <p:cNvSpPr>
            <a:spLocks noGrp="1"/>
          </p:cNvSpPr>
          <p:nvPr>
            <p:ph idx="1"/>
          </p:nvPr>
        </p:nvSpPr>
        <p:spPr/>
        <p:txBody>
          <a:bodyPr/>
          <a:lstStyle/>
          <a:p>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Linked lists are data structures that are made of groups of nodes which together represent a sequence.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pic>
        <p:nvPicPr>
          <p:cNvPr id="4" name="Picture 3"/>
          <p:cNvPicPr>
            <a:picLocks noChangeAspect="1"/>
          </p:cNvPicPr>
          <p:nvPr/>
        </p:nvPicPr>
        <p:blipFill>
          <a:blip r:embed="rId1"/>
          <a:stretch>
            <a:fillRect/>
          </a:stretch>
        </p:blipFill>
        <p:spPr>
          <a:xfrm>
            <a:off x="3236996" y="3695449"/>
            <a:ext cx="4210050" cy="9429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Algorithms</a:t>
            </a:r>
            <a:endParaRPr lang="en-IN" dirty="0"/>
          </a:p>
        </p:txBody>
      </p:sp>
      <p:sp>
        <p:nvSpPr>
          <p:cNvPr id="3" name="Content Placeholder 2"/>
          <p:cNvSpPr>
            <a:spLocks noGrp="1"/>
          </p:cNvSpPr>
          <p:nvPr>
            <p:ph idx="1"/>
          </p:nvPr>
        </p:nvSpPr>
        <p:spPr/>
        <p:txBody>
          <a:bodyPr/>
          <a:lstStyle/>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Writing a logical step-by-step method to solve the problem is called the algorithm.</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In other words, an algorithm is a procedure for solving problems.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In order to solve a mathematical or computer problem, this is the first step in the process.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An algorithm includes calculations, reasoning, and data processing. Algorithms can be presented by natural languages, pseudocode, and flowcharts, etc.</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Flowchart</a:t>
            </a:r>
            <a:endParaRPr lang="en-IN" dirty="0"/>
          </a:p>
        </p:txBody>
      </p:sp>
      <p:sp>
        <p:nvSpPr>
          <p:cNvPr id="3" name="Content Placeholder 2"/>
          <p:cNvSpPr>
            <a:spLocks noGrp="1"/>
          </p:cNvSpPr>
          <p:nvPr>
            <p:ph idx="1"/>
          </p:nvPr>
        </p:nvSpPr>
        <p:spPr/>
        <p:txBody>
          <a:bodyPr/>
          <a:lstStyle/>
          <a:p>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Flowcharting is the process of drawing a flowchart for an algorithm. The flowchart uses various symbols in the representation.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2597217" y="3616492"/>
            <a:ext cx="5425440" cy="2095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561474" y="364957"/>
            <a:ext cx="9593179" cy="612808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Object-oriented programming (OOP)</a:t>
            </a:r>
            <a:endParaRPr lang="en-IN" dirty="0"/>
          </a:p>
        </p:txBody>
      </p:sp>
      <p:sp>
        <p:nvSpPr>
          <p:cNvPr id="3" name="Content Placeholder 2"/>
          <p:cNvSpPr>
            <a:spLocks noGrp="1"/>
          </p:cNvSpPr>
          <p:nvPr>
            <p:ph idx="1"/>
          </p:nvPr>
        </p:nvSpPr>
        <p:spPr/>
        <p:txBody>
          <a:bodyPr/>
          <a:lstStyle/>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Object-oriented programming (OOP) is a programming paradigm based on the concept of "objects“.</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Object may contain data, in the form of fields, often known as </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attributes</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and code, in the form of procedures, often known as </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methods</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For example, a person is an object which has certain properties such as height, gender, age, etc. It also has certain methods such as move, talk, and so 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770021" y="593559"/>
            <a:ext cx="9593179" cy="550244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ES6</a:t>
            </a:r>
            <a:br>
              <a:rPr lang="en-IN" dirty="0"/>
            </a:br>
            <a:endParaRPr lang="en-IN" dirty="0"/>
          </a:p>
        </p:txBody>
      </p:sp>
      <p:sp>
        <p:nvSpPr>
          <p:cNvPr id="3" name="Content Placeholder 2"/>
          <p:cNvSpPr>
            <a:spLocks noGrp="1"/>
          </p:cNvSpPr>
          <p:nvPr>
            <p:ph idx="1"/>
          </p:nvPr>
        </p:nvSpPr>
        <p:spPr/>
        <p:txBody>
          <a:bodyPr/>
          <a:lstStyle/>
          <a:p>
            <a:pPr algn="l"/>
            <a:r>
              <a:rPr lang="en-GB" b="0" i="0" dirty="0">
                <a:solidFill>
                  <a:srgbClr val="1B1B32"/>
                </a:solidFill>
                <a:effectLst/>
              </a:rPr>
              <a:t>ECMAScript, or ES, is a standardized version of JavaScript.</a:t>
            </a:r>
            <a:endParaRPr lang="en-GB" b="0" i="0" dirty="0">
              <a:solidFill>
                <a:srgbClr val="1B1B32"/>
              </a:solidFill>
              <a:effectLst/>
            </a:endParaRPr>
          </a:p>
          <a:p>
            <a:pPr algn="l"/>
            <a:r>
              <a:rPr lang="en-GB" b="0" i="0" dirty="0">
                <a:solidFill>
                  <a:srgbClr val="1B1B32"/>
                </a:solidFill>
                <a:effectLst/>
              </a:rPr>
              <a:t> Because all major browsers follow this specification, the terms ECMAScript and JavaScript are interchangeable.</a:t>
            </a:r>
            <a:endParaRPr lang="en-GB" b="0" i="0" dirty="0">
              <a:solidFill>
                <a:srgbClr val="1B1B32"/>
              </a:solidFill>
              <a:effectLst/>
            </a:endParaRPr>
          </a:p>
          <a:p>
            <a:pPr algn="l"/>
            <a:r>
              <a:rPr lang="en-GB" b="0" i="0" dirty="0">
                <a:solidFill>
                  <a:srgbClr val="1B1B32"/>
                </a:solidFill>
                <a:effectLst/>
              </a:rPr>
              <a:t>Most of the JavaScript you've learned up to this point was in ES5 (ECMAScript 5), which was finalized in 2009. While you can still write programs in ES5, JavaScript is constantly evolving, and new features are released every year.</a:t>
            </a:r>
            <a:endParaRPr lang="en-GB" b="0" i="0" dirty="0">
              <a:solidFill>
                <a:srgbClr val="1B1B32"/>
              </a:solidFill>
              <a:effectLst/>
            </a:endParaRPr>
          </a:p>
          <a:p>
            <a:pPr algn="l"/>
            <a:r>
              <a:rPr lang="en-GB" b="0" i="0" dirty="0">
                <a:solidFill>
                  <a:srgbClr val="1B1B32"/>
                </a:solidFill>
                <a:effectLst/>
              </a:rPr>
              <a:t>ES6, released in 2015, added many powerful new features to the language. these new features including arrow functions, </a:t>
            </a:r>
            <a:r>
              <a:rPr lang="en-GB" b="0" i="0" dirty="0" err="1">
                <a:solidFill>
                  <a:srgbClr val="1B1B32"/>
                </a:solidFill>
                <a:effectLst/>
              </a:rPr>
              <a:t>destructuring</a:t>
            </a:r>
            <a:r>
              <a:rPr lang="en-GB" b="0" i="0" dirty="0">
                <a:solidFill>
                  <a:srgbClr val="1B1B32"/>
                </a:solidFill>
                <a:effectLst/>
              </a:rPr>
              <a:t>, classes, promises, and modules.</a:t>
            </a:r>
            <a:endParaRPr lang="en-GB" b="0" i="0" dirty="0">
              <a:solidFill>
                <a:srgbClr val="1B1B32"/>
              </a:solidFill>
              <a:effectLst/>
            </a:endParaRPr>
          </a:p>
          <a:p>
            <a:endParaRPr lang="en-IN"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0" i="0" dirty="0">
                <a:solidFill>
                  <a:schemeClr val="bg1"/>
                </a:solidFill>
                <a:effectLst/>
              </a:rPr>
              <a:t>Download Node.js</a:t>
            </a:r>
            <a:br>
              <a:rPr lang="en-IN" b="0" i="0" dirty="0">
                <a:solidFill>
                  <a:srgbClr val="000000"/>
                </a:solidFill>
                <a:effectLst/>
                <a:latin typeface="Segoe UI" panose="020B0502040204020203" pitchFamily="34" charset="0"/>
              </a:rPr>
            </a:br>
            <a:endParaRPr lang="en-IN" dirty="0"/>
          </a:p>
        </p:txBody>
      </p:sp>
      <p:sp>
        <p:nvSpPr>
          <p:cNvPr id="3" name="Content Placeholder 2"/>
          <p:cNvSpPr>
            <a:spLocks noGrp="1"/>
          </p:cNvSpPr>
          <p:nvPr>
            <p:ph idx="1"/>
          </p:nvPr>
        </p:nvSpPr>
        <p:spPr/>
        <p:txBody>
          <a:bodyPr/>
          <a:lstStyle/>
          <a:p>
            <a:r>
              <a:rPr lang="en-GB" dirty="0">
                <a:solidFill>
                  <a:srgbClr val="000000"/>
                </a:solidFill>
                <a:latin typeface="+mj-lt"/>
              </a:rPr>
              <a:t>O</a:t>
            </a:r>
            <a:r>
              <a:rPr lang="en-GB" b="0" i="0" dirty="0">
                <a:solidFill>
                  <a:srgbClr val="000000"/>
                </a:solidFill>
                <a:effectLst/>
                <a:latin typeface="+mj-lt"/>
              </a:rPr>
              <a:t>fficial Node.js website has installation instructions for Node.js: </a:t>
            </a:r>
            <a:r>
              <a:rPr lang="en-GB" b="0" i="0" dirty="0">
                <a:effectLst/>
                <a:latin typeface="+mj-lt"/>
                <a:hlinkClick r:id="rId1"/>
              </a:rPr>
              <a:t>https://nodejs.org</a:t>
            </a:r>
            <a:endParaRPr lang="en-GB" b="0" i="0" dirty="0">
              <a:effectLst/>
              <a:latin typeface="+mj-lt"/>
            </a:endParaRPr>
          </a:p>
          <a:p>
            <a:r>
              <a:rPr lang="en-IN" b="1" i="0" dirty="0">
                <a:solidFill>
                  <a:srgbClr val="333333"/>
                </a:solidFill>
                <a:effectLst/>
                <a:latin typeface="+mj-lt"/>
              </a:rPr>
              <a:t>Node v16.16.0 (LTS)</a:t>
            </a:r>
            <a:endParaRPr lang="en-IN" b="1" i="0" dirty="0">
              <a:solidFill>
                <a:srgbClr val="333333"/>
              </a:solidFill>
              <a:effectLst/>
              <a:latin typeface="+mj-lt"/>
            </a:endParaRPr>
          </a:p>
          <a:p>
            <a:endParaRPr lang="en-GB" b="0" i="0" dirty="0">
              <a:effectLst/>
              <a:latin typeface="Verdana" panose="020B0604030504040204" pitchFamily="34" charset="0"/>
            </a:endParaRPr>
          </a:p>
          <a:p>
            <a:r>
              <a:rPr lang="en-GB" b="0" i="0" dirty="0">
                <a:solidFill>
                  <a:srgbClr val="333333"/>
                </a:solidFill>
                <a:effectLst/>
                <a:latin typeface="+mj-lt"/>
              </a:rPr>
              <a:t>Windows 32-bit Installer: </a:t>
            </a:r>
            <a:r>
              <a:rPr lang="en-GB" b="0" i="0" u="none" strike="noStrike" dirty="0">
                <a:solidFill>
                  <a:srgbClr val="43853D"/>
                </a:solidFill>
                <a:effectLst/>
                <a:latin typeface="+mj-lt"/>
                <a:hlinkClick r:id="rId2"/>
              </a:rPr>
              <a:t>https://nodejs.org/dist/v16.16.0/node-v16.16.0-x86.msi</a:t>
            </a:r>
            <a:br>
              <a:rPr lang="en-GB" dirty="0">
                <a:latin typeface="+mj-lt"/>
              </a:rPr>
            </a:br>
            <a:r>
              <a:rPr lang="en-GB" b="0" i="0" dirty="0">
                <a:solidFill>
                  <a:srgbClr val="333333"/>
                </a:solidFill>
                <a:effectLst/>
                <a:latin typeface="+mj-lt"/>
              </a:rPr>
              <a:t>Windows 64-bit Installer: </a:t>
            </a:r>
            <a:r>
              <a:rPr lang="en-GB" b="0" i="0" u="none" strike="noStrike" dirty="0">
                <a:solidFill>
                  <a:srgbClr val="FFFFFF"/>
                </a:solidFill>
                <a:effectLst/>
                <a:latin typeface="+mj-lt"/>
                <a:hlinkClick r:id="rId3"/>
              </a:rPr>
              <a:t>https://nodejs.org/dist/v16.16.0/node-v16.16.0-x64.msi</a:t>
            </a:r>
            <a:endParaRPr lang="en-IN" dirty="0">
              <a:latin typeface="+mj-l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IN" dirty="0"/>
            </a:br>
            <a:r>
              <a:rPr lang="en-IN" dirty="0"/>
              <a:t>JavaScript basics</a:t>
            </a:r>
            <a:br>
              <a:rPr lang="en-IN" dirty="0"/>
            </a:br>
            <a:endParaRPr lang="en-IN" dirty="0"/>
          </a:p>
        </p:txBody>
      </p:sp>
      <p:sp>
        <p:nvSpPr>
          <p:cNvPr id="3" name="Content Placeholder 2"/>
          <p:cNvSpPr>
            <a:spLocks noGrp="1"/>
          </p:cNvSpPr>
          <p:nvPr>
            <p:ph idx="1"/>
          </p:nvPr>
        </p:nvSpPr>
        <p:spPr/>
        <p:txBody>
          <a:bodyPr/>
          <a:lstStyle/>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JavaScript is the world's most popular programming language.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JavaScript is easy to learn.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JavaScript is a powerful programming language that can add interactivity to a website.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It was invented by Brendan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Eich</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lnSpc>
                <a:spcPct val="115000"/>
              </a:lnSpc>
              <a:spcAft>
                <a:spcPts val="1000"/>
              </a:spcAft>
            </a:pPr>
            <a:r>
              <a:rPr lang="en-IN" sz="3600" b="1" dirty="0">
                <a:effectLst/>
                <a:latin typeface="Times New Roman" panose="02020603050405020304" pitchFamily="18" charset="0"/>
                <a:ea typeface="Times New Roman" panose="02020603050405020304" pitchFamily="18" charset="0"/>
                <a:cs typeface="Times New Roman" panose="02020603050405020304" pitchFamily="18" charset="0"/>
              </a:rPr>
              <a:t>1.JavaScript Programs</a:t>
            </a:r>
            <a:endParaRPr lang="en-IN" sz="3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 computer program is a list of "instructions" to be "executed" by a computer.</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In a programming language, these programming instructions are called statements.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 JavaScript program is a list of programming statements.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600" b="1" dirty="0">
                <a:effectLst/>
                <a:latin typeface="Times New Roman" panose="02020603050405020304" pitchFamily="18" charset="0"/>
                <a:ea typeface="Times New Roman" panose="02020603050405020304" pitchFamily="18" charset="0"/>
                <a:cs typeface="Times New Roman" panose="02020603050405020304" pitchFamily="18" charset="0"/>
              </a:rPr>
              <a:t>2. JavaScript Statements</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p:cNvSpPr>
            <a:spLocks noGrp="1"/>
          </p:cNvSpPr>
          <p:nvPr>
            <p:ph idx="1"/>
          </p:nvPr>
        </p:nvSpPr>
        <p:spPr/>
        <p:txBody>
          <a:bodyPr/>
          <a:lstStyle/>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JavaScript statements are composed of:</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Values, Operators, Expressions, Keywords, and Comments.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Most JavaScript programs contain many JavaScript statements.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The statements are executed, one by one, in the same order as they are written.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600" b="1" dirty="0">
                <a:effectLst/>
                <a:latin typeface="Times New Roman" panose="02020603050405020304" pitchFamily="18" charset="0"/>
                <a:ea typeface="Times New Roman" panose="02020603050405020304" pitchFamily="18" charset="0"/>
                <a:cs typeface="Times New Roman" panose="02020603050405020304" pitchFamily="18" charset="0"/>
              </a:rPr>
              <a:t>3. Semicolons ;</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p:cNvSpPr>
            <a:spLocks noGrp="1"/>
          </p:cNvSpPr>
          <p:nvPr>
            <p:ph idx="1"/>
          </p:nvPr>
        </p:nvSpPr>
        <p:spPr/>
        <p:txBody>
          <a:bodyPr/>
          <a:lstStyle/>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Semicolons separate JavaScript statements.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Add a semicolon at the end of each executable statement:</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buFont typeface="Arial" panose="020B0604020202020204" pitchFamily="34" charset="0"/>
              <a:buChar char="*"/>
            </a:pPr>
            <a:r>
              <a:rPr lang="en-IN" dirty="0" err="1">
                <a:latin typeface="Times New Roman" panose="02020603050405020304" pitchFamily="18" charset="0"/>
                <a:ea typeface="Times New Roman" panose="02020603050405020304" pitchFamily="18" charset="0"/>
                <a:cs typeface="Times New Roman" panose="02020603050405020304" pitchFamily="18" charset="0"/>
              </a:rPr>
              <a:t>Eg</a:t>
            </a:r>
            <a:r>
              <a:rPr lang="en-IN" dirty="0">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let a, b, c;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600" b="1" dirty="0">
                <a:effectLst/>
                <a:latin typeface="Times New Roman" panose="02020603050405020304" pitchFamily="18" charset="0"/>
                <a:ea typeface="Times New Roman" panose="02020603050405020304" pitchFamily="18" charset="0"/>
                <a:cs typeface="Times New Roman" panose="02020603050405020304" pitchFamily="18" charset="0"/>
              </a:rPr>
              <a:t>4. Keywords</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p:cNvSpPr>
            <a:spLocks noGrp="1"/>
          </p:cNvSpPr>
          <p:nvPr>
            <p:ph idx="1"/>
          </p:nvPr>
        </p:nvSpPr>
        <p:spPr/>
        <p:txBody>
          <a:bodyPr/>
          <a:lstStyle/>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JavaScript statements often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strart</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with a keyword to identify the JavaScript action to be performed.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JavaScript keywords are reserved words. Reserved words cannot be used as names for variables.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05853" y="1010389"/>
            <a:ext cx="9208168" cy="4390433"/>
          </a:xfrm>
          <a:prstGeom prst="rect">
            <a:avLst/>
          </a:prstGeom>
          <a:noFill/>
        </p:spPr>
        <p:txBody>
          <a:bodyPr wrap="square" rtlCol="0">
            <a:spAutoFit/>
          </a:bodyPr>
          <a:lstStyle/>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Keyword	                             Description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var	                                    Declares a variable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let	                                    Declares a block variable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const</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Declares a block constant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dirty="0">
                <a:latin typeface="Times New Roman" panose="02020603050405020304" pitchFamily="18" charset="0"/>
                <a:ea typeface="Times New Roman" panose="02020603050405020304" pitchFamily="18" charset="0"/>
                <a:cs typeface="Times New Roman" panose="02020603050405020304" pitchFamily="18" charset="0"/>
              </a:rPr>
              <a:t>function</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Declares a function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dirty="0" err="1">
                <a:latin typeface="Times New Roman" panose="02020603050405020304" pitchFamily="18" charset="0"/>
                <a:ea typeface="Times New Roman" panose="02020603050405020304" pitchFamily="18" charset="0"/>
                <a:cs typeface="Times New Roman" panose="02020603050405020304" pitchFamily="18" charset="0"/>
              </a:rPr>
              <a:t>returnif</a:t>
            </a:r>
            <a:r>
              <a:rPr lang="en-IN" dirty="0">
                <a:latin typeface="Times New Roman" panose="02020603050405020304" pitchFamily="18" charset="0"/>
                <a:ea typeface="Times New Roman" panose="02020603050405020304" pitchFamily="18" charset="0"/>
                <a:cs typeface="Times New Roman" panose="02020603050405020304" pitchFamily="18" charset="0"/>
              </a:rPr>
              <a:t>	                           Marks a block of statements to be executed on a condition</a:t>
            </a:r>
            <a:endParaRPr lang="en-IN"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dirty="0">
                <a:latin typeface="Times New Roman" panose="02020603050405020304" pitchFamily="18" charset="0"/>
                <a:ea typeface="Times New Roman" panose="02020603050405020304" pitchFamily="18" charset="0"/>
                <a:cs typeface="Times New Roman" panose="02020603050405020304" pitchFamily="18" charset="0"/>
              </a:rPr>
              <a:t>switch	                           Marks a block of statements to be executed in different cases</a:t>
            </a:r>
            <a:endParaRPr lang="en-IN"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dirty="0">
                <a:latin typeface="Times New Roman" panose="02020603050405020304" pitchFamily="18" charset="0"/>
                <a:ea typeface="Times New Roman" panose="02020603050405020304" pitchFamily="18" charset="0"/>
                <a:cs typeface="Times New Roman" panose="02020603050405020304" pitchFamily="18" charset="0"/>
              </a:rPr>
              <a:t>for	                                   Marks a block of statements to be executed in a loop</a:t>
            </a:r>
            <a:endParaRPr lang="en-IN"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try	                                  Implements error handling to a block of statements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IN" dirty="0"/>
            </a:br>
            <a:r>
              <a:rPr lang="en-IN" dirty="0"/>
              <a:t>Variables</a:t>
            </a:r>
            <a:br>
              <a:rPr lang="en-IN" dirty="0"/>
            </a:br>
            <a:endParaRPr lang="en-IN" dirty="0"/>
          </a:p>
        </p:txBody>
      </p:sp>
      <p:sp>
        <p:nvSpPr>
          <p:cNvPr id="3" name="Content Placeholder 2"/>
          <p:cNvSpPr>
            <a:spLocks noGrp="1"/>
          </p:cNvSpPr>
          <p:nvPr>
            <p:ph idx="1"/>
          </p:nvPr>
        </p:nvSpPr>
        <p:spPr/>
        <p:txBody>
          <a:bodyPr>
            <a:normAutofit lnSpcReduction="10000"/>
          </a:bodyPr>
          <a:lstStyle/>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Variables are containers that store values.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JavaScript uses the keywords var, let and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const</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to declare variables.</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GB" sz="1800" dirty="0">
                <a:effectLst/>
                <a:latin typeface="Calibri" panose="020F0502020204030204" pitchFamily="34" charset="0"/>
                <a:ea typeface="Times New Roman" panose="02020603050405020304" pitchFamily="18" charset="0"/>
                <a:cs typeface="Times New Roman" panose="02020603050405020304" pitchFamily="18" charset="0"/>
              </a:rPr>
              <a:t>Variables allow computers to store and manipulate data in a dynamic fashion. They do this by using a "label" to point to the data rather than using the data itself.</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By declaring a variable with the let keyword, followed by the name you give to the variable: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let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myVariable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IN" dirty="0"/>
              <a:t>Object</a:t>
            </a:r>
            <a:br>
              <a:rPr lang="en-IN" dirty="0"/>
            </a:br>
            <a:endParaRPr lang="en-IN" dirty="0"/>
          </a:p>
        </p:txBody>
      </p:sp>
      <p:sp>
        <p:nvSpPr>
          <p:cNvPr id="8" name="Content Placeholder 7"/>
          <p:cNvSpPr>
            <a:spLocks noGrp="1"/>
          </p:cNvSpPr>
          <p:nvPr>
            <p:ph idx="1"/>
          </p:nvPr>
        </p:nvSpPr>
        <p:spPr>
          <a:xfrm>
            <a:off x="1090708" y="2603500"/>
            <a:ext cx="8825659" cy="3416300"/>
          </a:xfrm>
        </p:spPr>
        <p:txBody>
          <a:bodyPr>
            <a:normAutofit lnSpcReduction="10000"/>
          </a:bodyPr>
          <a:lstStyle/>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This is the basic unit of object-oriented programming.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GB" sz="1800" dirty="0">
                <a:effectLst/>
                <a:latin typeface="Times New Roman" panose="02020603050405020304" pitchFamily="18" charset="0"/>
                <a:ea typeface="Times New Roman" panose="02020603050405020304" pitchFamily="18" charset="0"/>
                <a:cs typeface="Times New Roman" panose="02020603050405020304" pitchFamily="18" charset="0"/>
              </a:rPr>
              <a:t>Objects are like real-life entities. They have their properties and methods.</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That is both data and function that operate on data are bundled as a unit called an</a:t>
            </a:r>
            <a:r>
              <a:rPr lang="en-IN" dirty="0">
                <a:latin typeface="Times New Roman" panose="02020603050405020304" pitchFamily="18" charset="0"/>
                <a:ea typeface="Times New Roman" panose="02020603050405020304" pitchFamily="18" charset="0"/>
                <a:cs typeface="Times New Roman" panose="02020603050405020304" pitchFamily="18" charset="0"/>
              </a:rPr>
              <a:t>. Object</a:t>
            </a: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Eg</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457200" lvl="1" indent="0" algn="just">
              <a:lnSpc>
                <a:spcPct val="115000"/>
              </a:lnSpc>
              <a:spcAft>
                <a:spcPts val="1000"/>
              </a:spcAft>
              <a:buNone/>
            </a:pP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GB" dirty="0">
                <a:effectLst/>
                <a:latin typeface="Times New Roman" panose="02020603050405020304" pitchFamily="18" charset="0"/>
                <a:ea typeface="Times New Roman" panose="02020603050405020304" pitchFamily="18" charset="0"/>
                <a:cs typeface="Times New Roman" panose="02020603050405020304" pitchFamily="18" charset="0"/>
              </a:rPr>
              <a:t>Consider a car as an object. The car has so many characteristics like colour, company name, modal name and price, etc.</a:t>
            </a:r>
            <a:endParaRPr lang="en-GB"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457200" lvl="1" indent="0" algn="just">
              <a:lnSpc>
                <a:spcPct val="115000"/>
              </a:lnSpc>
              <a:spcAft>
                <a:spcPts val="1000"/>
              </a:spcAft>
              <a:buNone/>
            </a:pPr>
            <a:r>
              <a:rPr lang="en-GB" dirty="0">
                <a:effectLst/>
                <a:latin typeface="Times New Roman" panose="02020603050405020304" pitchFamily="18" charset="0"/>
                <a:ea typeface="Times New Roman" panose="02020603050405020304" pitchFamily="18" charset="0"/>
                <a:cs typeface="Times New Roman" panose="02020603050405020304" pitchFamily="18" charset="0"/>
              </a:rPr>
              <a:t>we can perform actions like start, break, and stop these are the methods</a:t>
            </a:r>
            <a:endParaRPr lang="en-GB"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Initializing a variable</a:t>
            </a:r>
            <a:endParaRPr lang="en-IN" dirty="0"/>
          </a:p>
        </p:txBody>
      </p:sp>
      <p:sp>
        <p:nvSpPr>
          <p:cNvPr id="3" name="Content Placeholder 2"/>
          <p:cNvSpPr>
            <a:spLocks noGrp="1"/>
          </p:cNvSpPr>
          <p:nvPr>
            <p:ph idx="1"/>
          </p:nvPr>
        </p:nvSpPr>
        <p:spPr/>
        <p:txBody>
          <a:bodyPr/>
          <a:lstStyle/>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An equal sign is used to assign values to variables.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After declaring a variable, you can give it a value: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myVariable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 20;</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Also, you can do both these operations on the same line: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let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myVariable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 20;</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Declaring a variable</a:t>
            </a:r>
            <a:endParaRPr lang="en-IN" dirty="0"/>
          </a:p>
        </p:txBody>
      </p:sp>
      <p:sp>
        <p:nvSpPr>
          <p:cNvPr id="3" name="Content Placeholder 2"/>
          <p:cNvSpPr>
            <a:spLocks noGrp="1"/>
          </p:cNvSpPr>
          <p:nvPr>
            <p:ph idx="1"/>
          </p:nvPr>
        </p:nvSpPr>
        <p:spPr/>
        <p:txBody>
          <a:bodyPr>
            <a:normAutofit lnSpcReduction="10000"/>
          </a:bodyPr>
          <a:lstStyle/>
          <a:p>
            <a:r>
              <a:rPr lang="en-IN" dirty="0"/>
              <a:t>// declaring single variable</a:t>
            </a:r>
            <a:endParaRPr lang="en-IN" dirty="0"/>
          </a:p>
          <a:p>
            <a:r>
              <a:rPr lang="en-IN" dirty="0"/>
              <a:t>var name;</a:t>
            </a:r>
            <a:endParaRPr lang="en-IN" dirty="0"/>
          </a:p>
          <a:p>
            <a:endParaRPr lang="en-IN" dirty="0"/>
          </a:p>
          <a:p>
            <a:r>
              <a:rPr lang="en-IN" dirty="0"/>
              <a:t>// declaring multiple variables</a:t>
            </a:r>
            <a:endParaRPr lang="en-IN" dirty="0"/>
          </a:p>
          <a:p>
            <a:r>
              <a:rPr lang="en-IN" dirty="0"/>
              <a:t>var name, title, </a:t>
            </a:r>
            <a:r>
              <a:rPr lang="en-IN" dirty="0" err="1"/>
              <a:t>num</a:t>
            </a:r>
            <a:r>
              <a:rPr lang="en-IN" dirty="0"/>
              <a:t>;</a:t>
            </a:r>
            <a:endParaRPr lang="en-IN" dirty="0"/>
          </a:p>
          <a:p>
            <a:endParaRPr lang="en-IN" dirty="0"/>
          </a:p>
          <a:p>
            <a:r>
              <a:rPr lang="en-IN" dirty="0"/>
              <a:t>// initializing variables</a:t>
            </a:r>
            <a:endParaRPr lang="en-IN" dirty="0"/>
          </a:p>
          <a:p>
            <a:r>
              <a:rPr lang="en-IN" dirty="0"/>
              <a:t>var name = "Harsh";</a:t>
            </a:r>
            <a:endParaRPr lang="en-IN" dirty="0"/>
          </a:p>
          <a:p>
            <a:r>
              <a:rPr lang="en-IN" dirty="0"/>
              <a:t>name = "Rakesh";</a:t>
            </a:r>
            <a:endParaRPr lang="en-IN"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4 Ways to Declare a JavaScript Variable:</a:t>
            </a:r>
            <a:br>
              <a:rPr lang="en-GB" dirty="0"/>
            </a:br>
            <a:endParaRPr lang="en-IN" dirty="0"/>
          </a:p>
        </p:txBody>
      </p:sp>
      <p:sp>
        <p:nvSpPr>
          <p:cNvPr id="3" name="Content Placeholder 2"/>
          <p:cNvSpPr>
            <a:spLocks noGrp="1"/>
          </p:cNvSpPr>
          <p:nvPr>
            <p:ph idx="1"/>
          </p:nvPr>
        </p:nvSpPr>
        <p:spPr/>
        <p:txBody>
          <a:bodyPr/>
          <a:lstStyle/>
          <a:p>
            <a:r>
              <a:rPr lang="en-GB" dirty="0"/>
              <a:t>Using nothing</a:t>
            </a:r>
            <a:endParaRPr lang="en-GB" dirty="0"/>
          </a:p>
          <a:p>
            <a:r>
              <a:rPr lang="en-GB" dirty="0"/>
              <a:t>Using var</a:t>
            </a:r>
            <a:endParaRPr lang="en-GB" dirty="0"/>
          </a:p>
          <a:p>
            <a:r>
              <a:rPr lang="en-GB" dirty="0"/>
              <a:t>Using let</a:t>
            </a:r>
            <a:endParaRPr lang="en-GB" dirty="0"/>
          </a:p>
          <a:p>
            <a:r>
              <a:rPr lang="en-GB" dirty="0"/>
              <a:t>Using </a:t>
            </a:r>
            <a:r>
              <a:rPr lang="en-GB" dirty="0" err="1"/>
              <a:t>const</a:t>
            </a:r>
            <a:endParaRPr lang="en-GB"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Identifiers</a:t>
            </a:r>
            <a:br>
              <a:rPr lang="en-IN" dirty="0"/>
            </a:br>
            <a:endParaRPr lang="en-IN" dirty="0"/>
          </a:p>
        </p:txBody>
      </p:sp>
      <p:sp>
        <p:nvSpPr>
          <p:cNvPr id="3" name="Content Placeholder 2"/>
          <p:cNvSpPr>
            <a:spLocks noGrp="1"/>
          </p:cNvSpPr>
          <p:nvPr>
            <p:ph idx="1"/>
          </p:nvPr>
        </p:nvSpPr>
        <p:spPr/>
        <p:txBody>
          <a:bodyPr>
            <a:normAutofit/>
          </a:bodyPr>
          <a:lstStyle/>
          <a:p>
            <a:pPr marL="342900" lvl="0" indent="-342900">
              <a:lnSpc>
                <a:spcPct val="115000"/>
              </a:lnSpc>
              <a:spcAft>
                <a:spcPts val="1000"/>
              </a:spcAft>
              <a:buFont typeface="Arial" panose="020B0604020202020204" pitchFamily="34" charset="0"/>
              <a:buChar char="*"/>
            </a:pPr>
            <a:r>
              <a:rPr lang="en-IN" sz="1800" dirty="0">
                <a:effectLst/>
                <a:latin typeface="+mj-lt"/>
                <a:ea typeface="Times New Roman" panose="02020603050405020304" pitchFamily="18" charset="0"/>
                <a:cs typeface="Calibri" panose="020F0502020204030204" pitchFamily="34" charset="0"/>
              </a:rPr>
              <a:t>JavaScript identifiers are the name that we give to variables, objects, functions, arrays, classes, etc. We must use a unique name so as to identify them. </a:t>
            </a:r>
            <a:endParaRPr lang="en-IN" sz="1800" dirty="0">
              <a:effectLst/>
              <a:latin typeface="+mj-l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pPr>
            <a:r>
              <a:rPr lang="en-IN" sz="1800" dirty="0">
                <a:effectLst/>
                <a:latin typeface="+mj-lt"/>
                <a:ea typeface="Times New Roman" panose="02020603050405020304" pitchFamily="18" charset="0"/>
                <a:cs typeface="Calibri" panose="020F0502020204030204" pitchFamily="34" charset="0"/>
              </a:rPr>
              <a:t>We then use the identifier to refer to the variable, functions, etc elsewhere in the program. </a:t>
            </a:r>
            <a:endParaRPr lang="en-IN" sz="1800" dirty="0">
              <a:effectLst/>
              <a:latin typeface="+mj-l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pPr>
            <a:r>
              <a:rPr lang="en-IN" sz="1800" dirty="0">
                <a:effectLst/>
                <a:latin typeface="+mj-lt"/>
                <a:ea typeface="Times New Roman" panose="02020603050405020304" pitchFamily="18" charset="0"/>
                <a:cs typeface="Calibri" panose="020F0502020204030204" pitchFamily="34" charset="0"/>
              </a:rPr>
              <a:t>There are certain rules &amp; restrictions that we must follow when we name an identifier</a:t>
            </a:r>
            <a:r>
              <a:rPr lang="en-IN" sz="1800" dirty="0">
                <a:effectLst/>
                <a:latin typeface="Calibri" panose="020F0502020204030204" pitchFamily="34" charset="0"/>
                <a:ea typeface="Times New Roman" panose="02020603050405020304" pitchFamily="18" charset="0"/>
                <a:cs typeface="Calibri" panose="020F0502020204030204" pitchFamily="34" charset="0"/>
              </a:rPr>
              <a: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IN" sz="1800" dirty="0" err="1">
                <a:effectLst/>
                <a:latin typeface="+mj-lt"/>
                <a:ea typeface="Times New Roman" panose="02020603050405020304" pitchFamily="18" charset="0"/>
                <a:cs typeface="Calibri" panose="020F0502020204030204" pitchFamily="34" charset="0"/>
              </a:rPr>
              <a:t>Eg</a:t>
            </a:r>
            <a:r>
              <a:rPr lang="en-IN" sz="1800" dirty="0">
                <a:effectLst/>
                <a:latin typeface="+mj-lt"/>
                <a:ea typeface="Times New Roman" panose="02020603050405020304" pitchFamily="18" charset="0"/>
                <a:cs typeface="Calibri" panose="020F0502020204030204" pitchFamily="34" charset="0"/>
              </a:rPr>
              <a:t>: var message =”hello world”;</a:t>
            </a:r>
            <a:endParaRPr lang="en-IN" sz="1800" dirty="0">
              <a:effectLst/>
              <a:latin typeface="+mj-lt"/>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963277"/>
            <a:ext cx="8761413" cy="706964"/>
          </a:xfrm>
        </p:spPr>
        <p:txBody>
          <a:bodyPr/>
          <a:lstStyle/>
          <a:p>
            <a:r>
              <a:rPr lang="en-IN" sz="3600" b="1" dirty="0">
                <a:effectLst/>
                <a:ea typeface="Times New Roman" panose="02020603050405020304" pitchFamily="18" charset="0"/>
                <a:cs typeface="Calibri" panose="020F0502020204030204" pitchFamily="34" charset="0"/>
              </a:rPr>
              <a:t>JavaScript Identifiers Rules</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p:cNvSpPr>
            <a:spLocks noGrp="1"/>
          </p:cNvSpPr>
          <p:nvPr>
            <p:ph idx="1"/>
          </p:nvPr>
        </p:nvSpPr>
        <p:spPr>
          <a:xfrm>
            <a:off x="541891" y="2327565"/>
            <a:ext cx="9682764" cy="4156363"/>
          </a:xfrm>
        </p:spPr>
        <p:txBody>
          <a:bodyPr>
            <a:normAutofit fontScale="77500" lnSpcReduction="20000"/>
          </a:bodyPr>
          <a:lstStyle/>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The identifier name must be unique within the scope.</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The first letter of an identifier should be a upper case letter, Lower case letter, underscore, dollar sign.</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The subsequent letters of an identifier can have upper case letter, Lower case letter, underscore, dollar sign, numeric digit</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We cannot use reserved keywords. You can find the list of keywords for here.</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They are case-sensitive. For Example, </a:t>
            </a:r>
            <a:r>
              <a:rPr lang="en-IN" sz="2300" dirty="0" err="1">
                <a:effectLst/>
                <a:ea typeface="Times New Roman" panose="02020603050405020304" pitchFamily="18" charset="0"/>
                <a:cs typeface="Calibri" panose="020F0502020204030204" pitchFamily="34" charset="0"/>
              </a:rPr>
              <a:t>sayHello</a:t>
            </a:r>
            <a:r>
              <a:rPr lang="en-IN" sz="2300" dirty="0">
                <a:effectLst/>
                <a:ea typeface="Times New Roman" panose="02020603050405020304" pitchFamily="18" charset="0"/>
                <a:cs typeface="Calibri" panose="020F0502020204030204" pitchFamily="34" charset="0"/>
              </a:rPr>
              <a:t> is different from </a:t>
            </a:r>
            <a:r>
              <a:rPr lang="en-IN" sz="2300" dirty="0" err="1">
                <a:effectLst/>
                <a:ea typeface="Times New Roman" panose="02020603050405020304" pitchFamily="18" charset="0"/>
                <a:cs typeface="Calibri" panose="020F0502020204030204" pitchFamily="34" charset="0"/>
              </a:rPr>
              <a:t>SayHello</a:t>
            </a:r>
            <a:r>
              <a:rPr lang="en-IN" sz="2300" dirty="0">
                <a:effectLst/>
                <a:ea typeface="Times New Roman" panose="02020603050405020304" pitchFamily="18" charset="0"/>
                <a:cs typeface="Calibri" panose="020F0502020204030204" pitchFamily="34" charset="0"/>
              </a:rPr>
              <a:t> </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Cannot use spaces in a identifier name.</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Avoid using the JavaScript Reserved Keywords as identifier name</a:t>
            </a:r>
            <a:endParaRPr lang="en-IN" sz="2300" dirty="0">
              <a:effectLst/>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JavaScript console.log() Method</a:t>
            </a:r>
            <a:endParaRPr lang="en-IN" dirty="0"/>
          </a:p>
        </p:txBody>
      </p:sp>
      <p:sp>
        <p:nvSpPr>
          <p:cNvPr id="3" name="Content Placeholder 2"/>
          <p:cNvSpPr>
            <a:spLocks noGrp="1"/>
          </p:cNvSpPr>
          <p:nvPr>
            <p:ph idx="1"/>
          </p:nvPr>
        </p:nvSpPr>
        <p:spPr/>
        <p:txBody>
          <a:bodyPr/>
          <a:lstStyle/>
          <a:p>
            <a:r>
              <a:rPr lang="en-GB" dirty="0"/>
              <a:t>The console.log() is a function in JavaScript that is used to print any kind of variables defined before in it or to just print any message that needs to be displayed to the user.</a:t>
            </a:r>
            <a:endParaRPr lang="en-GB" dirty="0"/>
          </a:p>
          <a:p>
            <a:r>
              <a:rPr lang="en-IN" dirty="0"/>
              <a:t>Syntax:</a:t>
            </a:r>
            <a:endParaRPr lang="en-IN" dirty="0"/>
          </a:p>
          <a:p>
            <a:pPr marL="0" indent="0">
              <a:buNone/>
            </a:pPr>
            <a:r>
              <a:rPr lang="en-IN" dirty="0"/>
              <a:t>	</a:t>
            </a:r>
            <a:r>
              <a:rPr lang="en-IN" b="1" dirty="0"/>
              <a:t>console.log(“Code with Me");</a:t>
            </a:r>
            <a:endParaRPr lang="en-IN" b="1" dirty="0"/>
          </a:p>
          <a:p>
            <a:pPr marL="0" indent="0">
              <a:buNone/>
            </a:pPr>
            <a:r>
              <a:rPr lang="en-IN" dirty="0"/>
              <a:t>	var a = 2;</a:t>
            </a:r>
            <a:endParaRPr lang="en-IN" dirty="0"/>
          </a:p>
          <a:p>
            <a:pPr marL="0" indent="0">
              <a:buNone/>
            </a:pPr>
            <a:r>
              <a:rPr lang="en-IN" dirty="0"/>
              <a:t>   	 </a:t>
            </a:r>
            <a:r>
              <a:rPr lang="en-IN" b="1" dirty="0"/>
              <a:t>console.log(a);</a:t>
            </a:r>
            <a:endParaRPr lang="en-IN" b="1" dirty="0"/>
          </a:p>
          <a:p>
            <a:pPr marL="0" indent="0">
              <a:buNone/>
            </a:pPr>
            <a:r>
              <a:rPr lang="en-IN" dirty="0"/>
              <a:t>	var str = “LUMINAR TECHNOLAB";</a:t>
            </a:r>
            <a:endParaRPr lang="en-IN" dirty="0"/>
          </a:p>
          <a:p>
            <a:pPr marL="0" indent="0">
              <a:buNone/>
            </a:pPr>
            <a:r>
              <a:rPr lang="en-IN" b="1" dirty="0"/>
              <a:t>    console.log(str);</a:t>
            </a:r>
            <a:endParaRPr lang="en-IN" b="1"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JavaScript </a:t>
            </a:r>
            <a:r>
              <a:rPr lang="en-IN" dirty="0" err="1"/>
              <a:t>console.error</a:t>
            </a:r>
            <a:r>
              <a:rPr lang="en-IN" dirty="0"/>
              <a:t>() Method</a:t>
            </a:r>
            <a:endParaRPr lang="en-IN" dirty="0"/>
          </a:p>
        </p:txBody>
      </p:sp>
      <p:sp>
        <p:nvSpPr>
          <p:cNvPr id="3" name="Content Placeholder 2"/>
          <p:cNvSpPr>
            <a:spLocks noGrp="1"/>
          </p:cNvSpPr>
          <p:nvPr>
            <p:ph idx="1"/>
          </p:nvPr>
        </p:nvSpPr>
        <p:spPr/>
        <p:txBody>
          <a:bodyPr/>
          <a:lstStyle/>
          <a:p>
            <a:pPr marL="0" indent="0">
              <a:buNone/>
            </a:pPr>
            <a:endParaRPr lang="en-IN" dirty="0"/>
          </a:p>
          <a:p>
            <a:r>
              <a:rPr lang="en-IN" b="1" dirty="0"/>
              <a:t>Outputs an error message to the console</a:t>
            </a:r>
            <a:endParaRPr lang="en-IN" b="1" dirty="0"/>
          </a:p>
          <a:p>
            <a:pPr marL="0" indent="0">
              <a:buNone/>
            </a:pPr>
            <a:r>
              <a:rPr lang="en-IN" dirty="0"/>
              <a:t>	</a:t>
            </a:r>
            <a:endParaRPr lang="en-IN" dirty="0"/>
          </a:p>
        </p:txBody>
      </p:sp>
      <p:pic>
        <p:nvPicPr>
          <p:cNvPr id="5" name="Picture 4"/>
          <p:cNvPicPr>
            <a:picLocks noChangeAspect="1"/>
          </p:cNvPicPr>
          <p:nvPr/>
        </p:nvPicPr>
        <p:blipFill rotWithShape="1">
          <a:blip r:embed="rId1">
            <a:extLst>
              <a:ext uri="{28A0092B-C50C-407E-A947-70E740481C1C}">
                <a14:useLocalDpi xmlns:a14="http://schemas.microsoft.com/office/drawing/2010/main" val="0"/>
              </a:ext>
            </a:extLst>
          </a:blip>
          <a:srcRect l="60818" t="77442" r="18138" b="12222"/>
          <a:stretch>
            <a:fillRect/>
          </a:stretch>
        </p:blipFill>
        <p:spPr>
          <a:xfrm>
            <a:off x="2112579" y="3983421"/>
            <a:ext cx="7803788" cy="2133599"/>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JavaScript </a:t>
            </a:r>
            <a:r>
              <a:rPr lang="en-IN" dirty="0" err="1"/>
              <a:t>console.warn</a:t>
            </a:r>
            <a:r>
              <a:rPr lang="en-IN" dirty="0"/>
              <a:t>() Method</a:t>
            </a:r>
            <a:endParaRPr lang="en-IN" dirty="0"/>
          </a:p>
        </p:txBody>
      </p:sp>
      <p:pic>
        <p:nvPicPr>
          <p:cNvPr id="5" name="Content Placeholder 4"/>
          <p:cNvPicPr>
            <a:picLocks noGrp="1" noChangeAspect="1"/>
          </p:cNvPicPr>
          <p:nvPr>
            <p:ph idx="1"/>
          </p:nvPr>
        </p:nvPicPr>
        <p:blipFill rotWithShape="1">
          <a:blip r:embed="rId1">
            <a:extLst>
              <a:ext uri="{28A0092B-C50C-407E-A947-70E740481C1C}">
                <a14:useLocalDpi xmlns:a14="http://schemas.microsoft.com/office/drawing/2010/main" val="0"/>
              </a:ext>
            </a:extLst>
          </a:blip>
          <a:srcRect l="61024" t="82539" r="988" b="7307"/>
          <a:stretch>
            <a:fillRect/>
          </a:stretch>
        </p:blipFill>
        <p:spPr>
          <a:xfrm>
            <a:off x="1470265" y="3429000"/>
            <a:ext cx="8893692" cy="2112578"/>
          </a:xfrm>
        </p:spPr>
      </p:pic>
      <p:sp>
        <p:nvSpPr>
          <p:cNvPr id="6" name="TextBox 5"/>
          <p:cNvSpPr txBox="1"/>
          <p:nvPr/>
        </p:nvSpPr>
        <p:spPr>
          <a:xfrm>
            <a:off x="1375673" y="2742364"/>
            <a:ext cx="7757818" cy="369332"/>
          </a:xfrm>
          <a:prstGeom prst="rect">
            <a:avLst/>
          </a:prstGeom>
          <a:noFill/>
        </p:spPr>
        <p:txBody>
          <a:bodyPr wrap="square" rtlCol="0">
            <a:spAutoFit/>
          </a:bodyPr>
          <a:lstStyle/>
          <a:p>
            <a:pPr marL="285750" indent="-285750">
              <a:buFont typeface="Wingdings" panose="05000000000000000000" pitchFamily="2" charset="2"/>
              <a:buChar char="Ø"/>
            </a:pPr>
            <a:r>
              <a:rPr lang="en-IN" b="1" dirty="0"/>
              <a:t>Outputs a warning message to the console</a:t>
            </a:r>
            <a:endParaRPr lang="en-IN" b="1"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JavaScript </a:t>
            </a:r>
            <a:r>
              <a:rPr lang="en-IN" dirty="0" err="1"/>
              <a:t>console.assert</a:t>
            </a:r>
            <a:r>
              <a:rPr lang="en-IN" dirty="0"/>
              <a:t>() Method</a:t>
            </a:r>
            <a:endParaRPr lang="en-IN" dirty="0"/>
          </a:p>
        </p:txBody>
      </p:sp>
      <p:sp>
        <p:nvSpPr>
          <p:cNvPr id="3" name="Content Placeholder 2"/>
          <p:cNvSpPr>
            <a:spLocks noGrp="1"/>
          </p:cNvSpPr>
          <p:nvPr>
            <p:ph idx="1"/>
          </p:nvPr>
        </p:nvSpPr>
        <p:spPr/>
        <p:txBody>
          <a:bodyPr/>
          <a:lstStyle/>
          <a:p>
            <a:r>
              <a:rPr lang="en-IN" b="1" dirty="0"/>
              <a:t>Writes an error message to the console if a assertion is false</a:t>
            </a:r>
            <a:endParaRPr lang="en-IN" b="1" dirty="0"/>
          </a:p>
          <a:p>
            <a:endParaRPr lang="en-IN" b="1" dirty="0"/>
          </a:p>
        </p:txBody>
      </p:sp>
      <p:pic>
        <p:nvPicPr>
          <p:cNvPr id="5" name="Picture 4"/>
          <p:cNvPicPr>
            <a:picLocks noChangeAspect="1"/>
          </p:cNvPicPr>
          <p:nvPr/>
        </p:nvPicPr>
        <p:blipFill rotWithShape="1">
          <a:blip r:embed="rId1">
            <a:extLst>
              <a:ext uri="{28A0092B-C50C-407E-A947-70E740481C1C}">
                <a14:useLocalDpi xmlns:a14="http://schemas.microsoft.com/office/drawing/2010/main" val="0"/>
              </a:ext>
            </a:extLst>
          </a:blip>
          <a:srcRect l="60775" t="82299" r="2328" b="6054"/>
          <a:stretch>
            <a:fillRect/>
          </a:stretch>
        </p:blipFill>
        <p:spPr>
          <a:xfrm>
            <a:off x="1318006" y="3268716"/>
            <a:ext cx="5776475" cy="1597573"/>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JavaScript </a:t>
            </a:r>
            <a:r>
              <a:rPr lang="en-IN" dirty="0" err="1"/>
              <a:t>console.table</a:t>
            </a:r>
            <a:r>
              <a:rPr lang="en-IN" dirty="0"/>
              <a:t>() Method</a:t>
            </a:r>
            <a:endParaRPr lang="en-IN" dirty="0"/>
          </a:p>
        </p:txBody>
      </p:sp>
      <p:pic>
        <p:nvPicPr>
          <p:cNvPr id="5" name="Content Placeholder 4"/>
          <p:cNvPicPr>
            <a:picLocks noGrp="1" noChangeAspect="1"/>
          </p:cNvPicPr>
          <p:nvPr>
            <p:ph idx="1"/>
          </p:nvPr>
        </p:nvPicPr>
        <p:blipFill rotWithShape="1">
          <a:blip r:embed="rId1">
            <a:extLst>
              <a:ext uri="{28A0092B-C50C-407E-A947-70E740481C1C}">
                <a14:useLocalDpi xmlns:a14="http://schemas.microsoft.com/office/drawing/2010/main" val="0"/>
              </a:ext>
            </a:extLst>
          </a:blip>
          <a:srcRect l="-1" t="71773" r="18813" b="7533"/>
          <a:stretch>
            <a:fillRect/>
          </a:stretch>
        </p:blipFill>
        <p:spPr>
          <a:xfrm>
            <a:off x="693683" y="2690649"/>
            <a:ext cx="10846676" cy="2974427"/>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882316" y="902368"/>
            <a:ext cx="8887326" cy="5053263"/>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JavaScript </a:t>
            </a:r>
            <a:r>
              <a:rPr lang="en-IN" dirty="0" err="1"/>
              <a:t>console.clear</a:t>
            </a:r>
            <a:r>
              <a:rPr lang="en-IN" dirty="0"/>
              <a:t>() Method</a:t>
            </a:r>
            <a:endParaRPr lang="en-IN" dirty="0"/>
          </a:p>
        </p:txBody>
      </p:sp>
      <p:sp>
        <p:nvSpPr>
          <p:cNvPr id="3" name="Content Placeholder 2"/>
          <p:cNvSpPr>
            <a:spLocks noGrp="1"/>
          </p:cNvSpPr>
          <p:nvPr>
            <p:ph idx="1"/>
          </p:nvPr>
        </p:nvSpPr>
        <p:spPr/>
        <p:txBody>
          <a:bodyPr/>
          <a:lstStyle/>
          <a:p>
            <a:r>
              <a:rPr lang="en-IN" dirty="0"/>
              <a:t>Clear the console</a:t>
            </a:r>
            <a:endParaRPr lang="en-IN"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Comments</a:t>
            </a:r>
            <a:br>
              <a:rPr lang="en-IN" dirty="0"/>
            </a:br>
            <a:endParaRPr lang="en-IN" dirty="0"/>
          </a:p>
        </p:txBody>
      </p:sp>
      <p:sp>
        <p:nvSpPr>
          <p:cNvPr id="3" name="Content Placeholder 2"/>
          <p:cNvSpPr>
            <a:spLocks noGrp="1"/>
          </p:cNvSpPr>
          <p:nvPr>
            <p:ph idx="1"/>
          </p:nvPr>
        </p:nvSpPr>
        <p:spPr/>
        <p:txBody>
          <a:bodyPr/>
          <a:lstStyle/>
          <a:p>
            <a:pPr marL="0" indent="0" algn="just">
              <a:lnSpc>
                <a:spcPct val="115000"/>
              </a:lnSpc>
              <a:spcAft>
                <a:spcPts val="1000"/>
              </a:spcAft>
              <a:buNone/>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Not all JavaScript statements are "executed".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Code after double slashes // or between /* and */ is treated as a comment.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Comments are ignored, and will not be executed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600" b="1" dirty="0">
                <a:effectLst/>
                <a:latin typeface="Times New Roman" panose="02020603050405020304" pitchFamily="18" charset="0"/>
                <a:ea typeface="Times New Roman" panose="02020603050405020304" pitchFamily="18" charset="0"/>
                <a:cs typeface="Times New Roman" panose="02020603050405020304" pitchFamily="18" charset="0"/>
              </a:rPr>
              <a:t>JavaScript and Camel Case</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p:cNvSpPr>
            <a:spLocks noGrp="1"/>
          </p:cNvSpPr>
          <p:nvPr>
            <p:ph idx="1"/>
          </p:nvPr>
        </p:nvSpPr>
        <p:spPr/>
        <p:txBody>
          <a:bodyPr/>
          <a:lstStyle/>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Historically, programmers have used different ways of joining multiple words into one variable name: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Hyphens: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first-name, last-name, master-card, inter-city.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Hyphens are not allowed in JavaScript. They are reserved for subtractions.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540326" y="467591"/>
            <a:ext cx="10505209" cy="5552209"/>
          </a:xfrm>
        </p:spPr>
        <p:txBody>
          <a:bodyPr>
            <a:normAutofit/>
          </a:bodyPr>
          <a:lstStyle/>
          <a:p>
            <a:pPr algn="just">
              <a:lnSpc>
                <a:spcPct val="115000"/>
              </a:lnSpc>
              <a:spcAft>
                <a:spcPts val="1000"/>
              </a:spcAf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Underscore: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first_name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last_name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master_card</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inter_city</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Upper Camel Case (Pascal Case):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FirstName,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LastName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MasterCard, InterCity.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Lower Camel Case: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JavaScript programmers tend to use camel case that starts with a lowercase letter:</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firstName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lastName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masterCard</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interCity</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b="1" dirty="0" err="1">
                <a:effectLst/>
                <a:latin typeface="Times New Roman" panose="02020603050405020304" pitchFamily="18" charset="0"/>
                <a:ea typeface="Times New Roman" panose="02020603050405020304" pitchFamily="18" charset="0"/>
                <a:cs typeface="Times New Roman" panose="02020603050405020304" pitchFamily="18" charset="0"/>
              </a:rPr>
              <a:t>snakecase</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b="1" dirty="0" err="1">
                <a:effectLst/>
                <a:latin typeface="Times New Roman" panose="02020603050405020304" pitchFamily="18" charset="0"/>
                <a:ea typeface="Times New Roman" panose="02020603050405020304" pitchFamily="18" charset="0"/>
                <a:cs typeface="Times New Roman" panose="02020603050405020304" pitchFamily="18" charset="0"/>
              </a:rPr>
              <a:t>get_input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TASKS</a:t>
            </a:r>
            <a:endParaRPr lang="en-IN" dirty="0"/>
          </a:p>
        </p:txBody>
      </p:sp>
      <p:sp>
        <p:nvSpPr>
          <p:cNvPr id="3" name="Content Placeholder 2"/>
          <p:cNvSpPr>
            <a:spLocks noGrp="1"/>
          </p:cNvSpPr>
          <p:nvPr>
            <p:ph idx="1"/>
          </p:nvPr>
        </p:nvSpPr>
        <p:spPr/>
        <p:txBody>
          <a:bodyPr/>
          <a:lstStyle/>
          <a:p>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Task 1: Difference between var, let, const.</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IN" dirty="0">
                <a:latin typeface="Times New Roman" panose="02020603050405020304" pitchFamily="18" charset="0"/>
                <a:ea typeface="Times New Roman" panose="02020603050405020304" pitchFamily="18" charset="0"/>
                <a:cs typeface="Times New Roman" panose="02020603050405020304" pitchFamily="18" charset="0"/>
              </a:rPr>
              <a:t>Task 2:What are the features of java script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a:t>Class</a:t>
            </a:r>
            <a:br>
              <a:rPr lang="en-IN" dirty="0"/>
            </a:br>
            <a:endParaRPr lang="en-IN" dirty="0"/>
          </a:p>
        </p:txBody>
      </p:sp>
      <p:sp>
        <p:nvSpPr>
          <p:cNvPr id="6" name="Content Placeholder 5"/>
          <p:cNvSpPr>
            <a:spLocks noGrp="1"/>
          </p:cNvSpPr>
          <p:nvPr>
            <p:ph idx="1"/>
          </p:nvPr>
        </p:nvSpPr>
        <p:spPr/>
        <p:txBody>
          <a:bodyPr/>
          <a:lstStyle/>
          <a:p>
            <a:pPr algn="just">
              <a:lnSpc>
                <a:spcPct val="115000"/>
              </a:lnSpc>
              <a:spcAft>
                <a:spcPts val="1000"/>
              </a:spcAft>
            </a:pPr>
            <a:r>
              <a:rPr lang="en-GB" b="0" i="0" dirty="0">
                <a:solidFill>
                  <a:srgbClr val="171717"/>
                </a:solidFill>
                <a:effectLst/>
              </a:rPr>
              <a:t>Class is a blueprint of a real-life entity. </a:t>
            </a:r>
            <a:endParaRPr lang="en-GB" b="0" i="0" dirty="0">
              <a:solidFill>
                <a:srgbClr val="171717"/>
              </a:solidFill>
              <a:effectLst/>
            </a:endParaRPr>
          </a:p>
          <a:p>
            <a:pPr algn="just">
              <a:lnSpc>
                <a:spcPct val="115000"/>
              </a:lnSpc>
              <a:spcAft>
                <a:spcPts val="1000"/>
              </a:spcAft>
            </a:pPr>
            <a:r>
              <a:rPr lang="en-GB" b="0" i="0" dirty="0">
                <a:solidFill>
                  <a:srgbClr val="171717"/>
                </a:solidFill>
                <a:effectLst/>
              </a:rPr>
              <a:t>It describes how the object will look alike, what characteristics it holds and what kind of actions we can perform on it.</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774060" y="314633"/>
            <a:ext cx="3704242" cy="2782529"/>
          </a:xfrm>
          <a:prstGeom prst="rect">
            <a:avLst/>
          </a:prstGeom>
        </p:spPr>
      </p:pic>
      <p:pic>
        <p:nvPicPr>
          <p:cNvPr id="5" name="Picture 4"/>
          <p:cNvPicPr>
            <a:picLocks noChangeAspect="1"/>
          </p:cNvPicPr>
          <p:nvPr/>
        </p:nvPicPr>
        <p:blipFill>
          <a:blip r:embed="rId2"/>
          <a:stretch>
            <a:fillRect/>
          </a:stretch>
        </p:blipFill>
        <p:spPr>
          <a:xfrm>
            <a:off x="5817297" y="1705897"/>
            <a:ext cx="5149657" cy="2782529"/>
          </a:xfrm>
          <a:prstGeom prst="rect">
            <a:avLst/>
          </a:prstGeom>
        </p:spPr>
      </p:pic>
      <p:pic>
        <p:nvPicPr>
          <p:cNvPr id="6" name="Picture 5"/>
          <p:cNvPicPr>
            <a:picLocks noChangeAspect="1"/>
          </p:cNvPicPr>
          <p:nvPr/>
        </p:nvPicPr>
        <p:blipFill>
          <a:blip r:embed="rId3"/>
          <a:stretch>
            <a:fillRect/>
          </a:stretch>
        </p:blipFill>
        <p:spPr>
          <a:xfrm>
            <a:off x="998076" y="3264310"/>
            <a:ext cx="3480226" cy="27650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15000"/>
              </a:lnSpc>
              <a:spcAft>
                <a:spcPts val="1000"/>
              </a:spcAft>
            </a:pPr>
            <a:r>
              <a:rPr lang="en-IN" sz="1800">
                <a:effectLst/>
                <a:latin typeface="Times New Roman" panose="02020603050405020304" pitchFamily="18" charset="0"/>
                <a:ea typeface="Times New Roman" panose="02020603050405020304" pitchFamily="18" charset="0"/>
                <a:cs typeface="Times New Roman" panose="02020603050405020304" pitchFamily="18" charset="0"/>
              </a:rPr>
              <a:t>OOP has four basic concepts on which it is totally based</a:t>
            </a: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Abstraction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Encapsulation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Inheritance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Polymorphism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effectLst/>
                <a:latin typeface="Times New Roman" panose="02020603050405020304" pitchFamily="18" charset="0"/>
                <a:ea typeface="Times New Roman" panose="02020603050405020304" pitchFamily="18" charset="0"/>
                <a:cs typeface="Times New Roman" panose="02020603050405020304" pitchFamily="18" charset="0"/>
              </a:rPr>
              <a:t> Abstraction </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pic>
        <p:nvPicPr>
          <p:cNvPr id="7" name="Picture Placeholder 6"/>
          <p:cNvPicPr>
            <a:picLocks noGrp="1" noChangeAspect="1"/>
          </p:cNvPicPr>
          <p:nvPr>
            <p:ph type="pic" idx="1"/>
          </p:nvPr>
        </p:nvPicPr>
        <p:blipFill rotWithShape="1">
          <a:blip r:embed="rId1"/>
          <a:srcRect l="-994" t="12037" r="12672"/>
          <a:stretch>
            <a:fillRect/>
          </a:stretch>
        </p:blipFill>
        <p:spPr>
          <a:xfrm>
            <a:off x="6545179" y="1315453"/>
            <a:ext cx="4204123" cy="4780547"/>
          </a:xfrm>
          <a:prstGeom prst="rect">
            <a:avLst/>
          </a:prstGeom>
        </p:spPr>
      </p:pic>
      <p:sp>
        <p:nvSpPr>
          <p:cNvPr id="3" name="Content Placeholder 2"/>
          <p:cNvSpPr>
            <a:spLocks noGrp="1"/>
          </p:cNvSpPr>
          <p:nvPr>
            <p:ph type="body" sz="half" idx="2"/>
          </p:nvPr>
        </p:nvSpPr>
        <p:spPr/>
        <p:txBody>
          <a:bodyPr/>
          <a:lstStyle/>
          <a:p>
            <a:pPr marL="342900" lvl="0" indent="-342900" algn="just">
              <a:lnSpc>
                <a:spcPct val="115000"/>
              </a:lnSpc>
              <a:spcAft>
                <a:spcPts val="1000"/>
              </a:spcAft>
              <a:buFont typeface="Arial" panose="020B0604020202020204" pitchFamily="34" charset="0"/>
              <a:buChar char="*"/>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It refers to, providing only essential information to the outside world and hiding their background details. </a:t>
            </a:r>
            <a:endPar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 Encapsulation </a:t>
            </a:r>
            <a:endParaRPr lang="en-IN" dirty="0"/>
          </a:p>
        </p:txBody>
      </p:sp>
      <p:pic>
        <p:nvPicPr>
          <p:cNvPr id="5" name="Picture Placeholder 4"/>
          <p:cNvPicPr>
            <a:picLocks noGrp="1" noChangeAspect="1"/>
          </p:cNvPicPr>
          <p:nvPr>
            <p:ph type="pic" idx="1"/>
          </p:nvPr>
        </p:nvPicPr>
        <p:blipFill rotWithShape="1">
          <a:blip r:embed="rId1"/>
          <a:srcRect l="-880" t="8684" r="17031" b="6404"/>
          <a:stretch>
            <a:fillRect/>
          </a:stretch>
        </p:blipFill>
        <p:spPr>
          <a:xfrm>
            <a:off x="6593382" y="1165058"/>
            <a:ext cx="4443663" cy="4527884"/>
          </a:xfrm>
          <a:prstGeom prst="rect">
            <a:avLst/>
          </a:prstGeom>
        </p:spPr>
      </p:pic>
      <p:sp>
        <p:nvSpPr>
          <p:cNvPr id="3" name="Content Placeholder 2"/>
          <p:cNvSpPr>
            <a:spLocks noGrp="1"/>
          </p:cNvSpPr>
          <p:nvPr>
            <p:ph type="body" sz="half" idx="2"/>
          </p:nvPr>
        </p:nvSpPr>
        <p:spPr>
          <a:xfrm>
            <a:off x="909147" y="3618271"/>
            <a:ext cx="3859212" cy="1371600"/>
          </a:xfrm>
        </p:spPr>
        <p:txBody>
          <a:bodyPr>
            <a:normAutofit fontScale="40000" lnSpcReduction="20000"/>
          </a:bodyPr>
          <a:lstStyle/>
          <a:p>
            <a:pPr marL="342900" lvl="0" indent="-342900" algn="just">
              <a:lnSpc>
                <a:spcPct val="115000"/>
              </a:lnSpc>
              <a:spcAft>
                <a:spcPts val="1000"/>
              </a:spcAft>
              <a:buFont typeface="Arial" panose="020B0604020202020204" pitchFamily="34" charset="0"/>
              <a:buChar char="*"/>
            </a:pPr>
            <a:r>
              <a:rPr lang="en-US" sz="2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Encapsulation is a process of binding data members (variables, properties) and member functions (methods) into a single unit. </a:t>
            </a:r>
            <a:endParaRPr lang="en-IN" sz="2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US" sz="2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It is also a way of restricting access to certain properties or component. The best example for encapsulation is a class.</a:t>
            </a:r>
            <a:endParaRPr lang="en-IN" sz="2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Custom 1">
      <a:majorFont>
        <a:latin typeface="Times New Roman"/>
        <a:ea typeface=""/>
        <a:cs typeface=""/>
      </a:majorFont>
      <a:minorFont>
        <a:latin typeface="Times New Roman"/>
        <a:ea typeface=""/>
        <a:cs typeface=""/>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0</TotalTime>
  <Words>9275</Words>
  <Application>WPS Presentation</Application>
  <PresentationFormat>Widescreen</PresentationFormat>
  <Paragraphs>275</Paragraphs>
  <Slides>44</Slides>
  <Notes>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44</vt:i4>
      </vt:variant>
    </vt:vector>
  </HeadingPairs>
  <TitlesOfParts>
    <vt:vector size="57" baseType="lpstr">
      <vt:lpstr>Arial</vt:lpstr>
      <vt:lpstr>SimSun</vt:lpstr>
      <vt:lpstr>Wingdings</vt:lpstr>
      <vt:lpstr>Wingdings 3</vt:lpstr>
      <vt:lpstr>Symbol</vt:lpstr>
      <vt:lpstr>Arial</vt:lpstr>
      <vt:lpstr>Times New Roman</vt:lpstr>
      <vt:lpstr>Calibri</vt:lpstr>
      <vt:lpstr>Microsoft YaHei</vt:lpstr>
      <vt:lpstr>Arial Unicode MS</vt:lpstr>
      <vt:lpstr>Segoe UI</vt:lpstr>
      <vt:lpstr>Verdana</vt:lpstr>
      <vt:lpstr>Ion Boardroom</vt:lpstr>
      <vt:lpstr>Introduction to Programming</vt:lpstr>
      <vt:lpstr>Object-oriented programming (OOP)</vt:lpstr>
      <vt:lpstr>Object </vt:lpstr>
      <vt:lpstr>PowerPoint 演示文稿</vt:lpstr>
      <vt:lpstr>Class </vt:lpstr>
      <vt:lpstr>PowerPoint 演示文稿</vt:lpstr>
      <vt:lpstr>OOP has four basic concepts on which it is totally based.</vt:lpstr>
      <vt:lpstr> Abstraction  </vt:lpstr>
      <vt:lpstr> Encapsulation </vt:lpstr>
      <vt:lpstr>Inheritance  </vt:lpstr>
      <vt:lpstr>Polymorphism  </vt:lpstr>
      <vt:lpstr>Data structure</vt:lpstr>
      <vt:lpstr>Data structure</vt:lpstr>
      <vt:lpstr> Stack</vt:lpstr>
      <vt:lpstr>Queue </vt:lpstr>
      <vt:lpstr>Linked list</vt:lpstr>
      <vt:lpstr>Algorithms</vt:lpstr>
      <vt:lpstr>Flowchart</vt:lpstr>
      <vt:lpstr>PowerPoint 演示文稿</vt:lpstr>
      <vt:lpstr>PowerPoint 演示文稿</vt:lpstr>
      <vt:lpstr>ES6 </vt:lpstr>
      <vt:lpstr>Download Node.js </vt:lpstr>
      <vt:lpstr> JavaScript basics </vt:lpstr>
      <vt:lpstr>1.JavaScript Programs</vt:lpstr>
      <vt:lpstr>2. JavaScript Statements </vt:lpstr>
      <vt:lpstr>3. Semicolons ; </vt:lpstr>
      <vt:lpstr>4. Keywords </vt:lpstr>
      <vt:lpstr>PowerPoint 演示文稿</vt:lpstr>
      <vt:lpstr> Variables </vt:lpstr>
      <vt:lpstr>Initializing a variable</vt:lpstr>
      <vt:lpstr>Declaring a variable</vt:lpstr>
      <vt:lpstr>4 Ways to Declare a JavaScript Variable: </vt:lpstr>
      <vt:lpstr>Identifiers </vt:lpstr>
      <vt:lpstr>JavaScript Identifiers Rules </vt:lpstr>
      <vt:lpstr>JavaScript console.log() Method</vt:lpstr>
      <vt:lpstr>JavaScript console.error() Method</vt:lpstr>
      <vt:lpstr>JavaScript console.warn() Method</vt:lpstr>
      <vt:lpstr>JavaScript console.assert() Method</vt:lpstr>
      <vt:lpstr>JavaScript console.table() Method</vt:lpstr>
      <vt:lpstr>JavaScript console.clear() Method</vt:lpstr>
      <vt:lpstr>Comments </vt:lpstr>
      <vt:lpstr>JavaScript and Camel Case </vt:lpstr>
      <vt:lpstr>PowerPoint 演示文稿</vt:lpstr>
      <vt:lpstr>TASKS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Programming</dc:title>
  <dc:creator>Luminar Technolab</dc:creator>
  <cp:lastModifiedBy>Adacode solutions</cp:lastModifiedBy>
  <cp:revision>10</cp:revision>
  <dcterms:created xsi:type="dcterms:W3CDTF">2023-01-10T05:32:00Z</dcterms:created>
  <dcterms:modified xsi:type="dcterms:W3CDTF">2024-07-18T18:31:03Z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18636235B1DD4E9D8D01050129041F7C_12</vt:lpwstr>
  </property>
  <property fmtid="{D5CDD505-2E9C-101B-9397-08002B2CF9AE}" pid="3" name="KSOProductBuildVer">
    <vt:lpwstr>1033-12.2.0.17153</vt:lpwstr>
  </property>
</Properties>
</file>

<file path=docProps/thumbnail.jpeg>
</file>